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93" r:id="rId4"/>
    <p:sldId id="304" r:id="rId5"/>
    <p:sldId id="305" r:id="rId6"/>
    <p:sldId id="306" r:id="rId7"/>
    <p:sldId id="307" r:id="rId8"/>
    <p:sldId id="302" r:id="rId9"/>
    <p:sldId id="301" r:id="rId10"/>
    <p:sldId id="292" r:id="rId11"/>
    <p:sldId id="298" r:id="rId12"/>
    <p:sldId id="299" r:id="rId13"/>
    <p:sldId id="303" r:id="rId14"/>
    <p:sldId id="28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7FC"/>
    <a:srgbClr val="DEEBF7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83" autoAdjust="0"/>
  </p:normalViewPr>
  <p:slideViewPr>
    <p:cSldViewPr snapToGrid="0">
      <p:cViewPr varScale="1">
        <p:scale>
          <a:sx n="100" d="100"/>
          <a:sy n="100" d="100"/>
        </p:scale>
        <p:origin x="10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67B9E-756F-43DF-9306-57F092C9F6A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D5FF2-6DC7-4D53-A104-19DCC79787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4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D5FF2-6DC7-4D53-A104-19DCC797877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D5FF2-6DC7-4D53-A104-19DCC79787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87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D5FF2-6DC7-4D53-A104-19DCC797877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39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D5FF2-6DC7-4D53-A104-19DCC79787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926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D5FF2-6DC7-4D53-A104-19DCC797877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4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D5FF2-6DC7-4D53-A104-19DCC797877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815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4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93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7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13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52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128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0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13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614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008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1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40CB0-DB71-404B-9527-22A15ABB8D06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981E4-7FA7-485E-8F07-79084FA70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36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477674" y="-309056"/>
            <a:ext cx="13006317" cy="7820167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232849" y="1999396"/>
            <a:ext cx="14516669" cy="2490718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696941" y="3514725"/>
            <a:ext cx="6399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Make your journey more convenient and beautiful!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310760"/>
            <a:ext cx="1436318" cy="487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44985" y="2582944"/>
            <a:ext cx="2611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BAYO</a:t>
            </a:r>
            <a:endParaRPr lang="ko-KR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9141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8036314" y="1383080"/>
            <a:ext cx="3306506" cy="503841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67669" y="1393131"/>
            <a:ext cx="3306506" cy="503841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10851" y="1393132"/>
            <a:ext cx="3306506" cy="503841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308479" y="4943930"/>
            <a:ext cx="22809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소형화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여행시 휴대용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파손 또는 부상의 위험 감소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33" y="1930283"/>
            <a:ext cx="3070186" cy="23555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62" y="1754812"/>
            <a:ext cx="1410715" cy="2061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57" y="3108070"/>
            <a:ext cx="2004163" cy="127220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223650" y="4943930"/>
            <a:ext cx="3026791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편리성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스마트폰을 통한 실시간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촬영영상 확인 가능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빠른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업로드 가능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09557" y="4943930"/>
            <a:ext cx="23036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전문성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구도 조정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자동비행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2691" y="1335384"/>
            <a:ext cx="3294071" cy="5231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52867" y="1335384"/>
            <a:ext cx="3294071" cy="5231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948145" y="1328310"/>
            <a:ext cx="3294071" cy="5231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79" y="2176101"/>
            <a:ext cx="2560052" cy="19200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392" y="289750"/>
            <a:ext cx="1465062" cy="146506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26338" y="289750"/>
            <a:ext cx="61831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DISTINCTIVENESS</a:t>
            </a:r>
            <a:endParaRPr lang="en-US" altLang="ko-KR" sz="5400" b="1" cap="none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06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50335" y="15106"/>
            <a:ext cx="2208391" cy="70788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기준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63023" y="1985711"/>
          <a:ext cx="4458361" cy="2472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40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수익구조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07"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세부내용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        금액 </a:t>
                      </a:r>
                      <a:r>
                        <a:rPr lang="en-US" altLang="ko-KR" sz="7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r>
                        <a:rPr lang="en-US" altLang="ko-KR" sz="7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7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만원</a:t>
                      </a:r>
                      <a:r>
                        <a:rPr lang="en-US" altLang="ko-KR" sz="7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7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판매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대상 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관광업체 또는 지방자치단체</a:t>
                      </a:r>
                      <a:endParaRPr lang="en-US" altLang="ko-KR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드론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판매 단가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45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만원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4,500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0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부품 별 상이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어플을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통한 고객 데이터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성향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나이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 분류에 따른 선호 관광지 등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수집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200</a:t>
                      </a:r>
                      <a:br>
                        <a:rPr lang="en-US" altLang="ko-KR" sz="105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거래 기업 당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b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개월 서비스 이용료</a:t>
                      </a:r>
                      <a:r>
                        <a:rPr lang="en-US" altLang="ko-KR" sz="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0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합계</a:t>
                      </a:r>
                    </a:p>
                  </a:txBody>
                  <a:tcPr anchor="ctr" anchorCtr="1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단발적 수익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4,500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정기적 수익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300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5599654" y="1089640"/>
          <a:ext cx="6546164" cy="564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8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701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비용구조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22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세부내용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단가 </a:t>
                      </a:r>
                      <a:r>
                        <a:rPr lang="en-US" altLang="ko-KR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r>
                        <a:rPr lang="en-US" altLang="ko-KR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r>
                        <a:rPr lang="en-US" altLang="ko-KR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금액 </a:t>
                      </a:r>
                      <a:r>
                        <a:rPr lang="en-US" altLang="ko-KR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단위</a:t>
                      </a:r>
                      <a:r>
                        <a:rPr lang="en-US" altLang="ko-KR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: </a:t>
                      </a:r>
                      <a:r>
                        <a:rPr lang="ko-KR" altLang="en-US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r>
                        <a:rPr lang="en-US" altLang="ko-KR" sz="10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0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896">
                <a:tc rowSpan="14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고정자금</a:t>
                      </a:r>
                    </a:p>
                  </a:txBody>
                  <a:tcPr anchor="ctr" anchorCt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드론</a:t>
                      </a:r>
                      <a:r>
                        <a:rPr lang="ko-KR" altLang="en-US" sz="105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제작 비용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 anchorCt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베이스보드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25,000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2,500,000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아두이노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프로 마이크로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4,500,000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ESP-01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와이파이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1,100,000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GY-521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가속도센서 모듈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6,400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640,000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바디</a:t>
                      </a:r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+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모터 지지대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2,600,000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날개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4,500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모터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3.7V/600mA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배터리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1,500,000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USM 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배터리 충전기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1,000,000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카메라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4,000,000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1007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GY-50 3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축 디지털 </a:t>
                      </a:r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자이로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각속도 센서 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28,000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2,800,000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50" b="1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</a:t>
                      </a:r>
                      <a:r>
                        <a:rPr lang="ko-KR" altLang="en-US" sz="1050" b="1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제작 비용</a:t>
                      </a:r>
                      <a:endParaRPr lang="ko-KR" altLang="en-US" sz="105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 anchorCtr="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제작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자체인력활용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디자인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자체인력활용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소계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\                   26,640,000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7896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운전자금</a:t>
                      </a:r>
                    </a:p>
                  </a:txBody>
                  <a:tcPr anchor="ctr" anchorCtr="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A/S</a:t>
                      </a:r>
                      <a:r>
                        <a:rPr lang="en-US" altLang="ko-KR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관리비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</a:t>
                      </a:r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유지관리비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500,00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마케팅 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2,000,000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1,200,000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7896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소계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1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\                      3,750,000</a:t>
                      </a:r>
                      <a:endParaRPr lang="ko-KR" altLang="en-US" sz="900" b="1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7896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\                   30,390,000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-267819" y="-240491"/>
            <a:ext cx="13006317" cy="7820167"/>
          </a:xfrm>
          <a:prstGeom prst="rect">
            <a:avLst/>
          </a:prstGeom>
          <a:solidFill>
            <a:schemeClr val="tx1">
              <a:lumMod val="95000"/>
              <a:lumOff val="5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1350769" y="1631902"/>
            <a:ext cx="3475233" cy="2826627"/>
            <a:chOff x="2339965" y="987433"/>
            <a:chExt cx="3078342" cy="2826627"/>
          </a:xfrm>
        </p:grpSpPr>
        <p:sp>
          <p:nvSpPr>
            <p:cNvPr id="28" name="직사각형 27"/>
            <p:cNvSpPr/>
            <p:nvPr/>
          </p:nvSpPr>
          <p:spPr>
            <a:xfrm>
              <a:off x="2339965" y="2870152"/>
              <a:ext cx="3078341" cy="94390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관리</a:t>
              </a:r>
              <a:endPara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300</a:t>
              </a:r>
              <a:r>
                <a:rPr lang="ko-KR" altLang="en-US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만원</a:t>
              </a:r>
              <a:r>
                <a:rPr lang="en-US" altLang="ko-KR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</a:t>
              </a:r>
              <a:r>
                <a:rPr lang="en-US" altLang="ko-KR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2339965" y="987433"/>
              <a:ext cx="3078342" cy="1882719"/>
              <a:chOff x="2339965" y="987433"/>
              <a:chExt cx="3078342" cy="188271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2339966" y="1926244"/>
                <a:ext cx="3078341" cy="9439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판매</a:t>
                </a:r>
                <a:endParaRPr lang="en-US" altLang="ko-KR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en-US" altLang="ko-KR" sz="3200" dirty="0">
                    <a:solidFill>
                      <a:srgbClr val="FF0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4,500</a:t>
                </a:r>
                <a:r>
                  <a:rPr lang="ko-KR" altLang="en-US" sz="3200" dirty="0">
                    <a:solidFill>
                      <a:srgbClr val="FF0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만원</a:t>
                </a:r>
                <a:endParaRPr lang="en-US" altLang="ko-KR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2339965" y="987433"/>
                <a:ext cx="3078341" cy="9439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수익구조</a:t>
                </a:r>
                <a:endParaRPr lang="en-US" altLang="ko-KR" sz="4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6786622" y="882110"/>
            <a:ext cx="5347166" cy="5571133"/>
            <a:chOff x="6807889" y="704014"/>
            <a:chExt cx="5246176" cy="5571133"/>
          </a:xfrm>
        </p:grpSpPr>
        <p:grpSp>
          <p:nvGrpSpPr>
            <p:cNvPr id="36" name="그룹 35"/>
            <p:cNvGrpSpPr/>
            <p:nvPr/>
          </p:nvGrpSpPr>
          <p:grpSpPr>
            <a:xfrm>
              <a:off x="6807889" y="704014"/>
              <a:ext cx="5246176" cy="4444090"/>
              <a:chOff x="6780179" y="1110403"/>
              <a:chExt cx="5246176" cy="4444090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6780179" y="1110403"/>
                <a:ext cx="5246176" cy="444409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드론</a:t>
                </a:r>
                <a:r>
                  <a:rPr lang="en-US" altLang="ko-KR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제작</a:t>
                </a:r>
                <a:r>
                  <a:rPr lang="en-US" altLang="ko-KR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(2,564</a:t>
                </a:r>
                <a:r>
                  <a:rPr lang="ko-KR" altLang="en-US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만원</a:t>
                </a:r>
                <a:r>
                  <a:rPr lang="en-US" altLang="ko-KR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+</a:t>
                </a:r>
              </a:p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어플 제작</a:t>
                </a:r>
                <a:r>
                  <a:rPr lang="en-US" altLang="ko-KR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(100</a:t>
                </a:r>
                <a:r>
                  <a:rPr lang="ko-KR" altLang="en-US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만원</a:t>
                </a:r>
                <a:r>
                  <a:rPr lang="en-US" altLang="ko-KR" dirty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)</a:t>
                </a:r>
              </a:p>
              <a:p>
                <a:pPr algn="ctr"/>
                <a:endParaRPr lang="en-US" altLang="ko-KR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en-US" altLang="ko-KR" sz="3200" dirty="0">
                    <a:solidFill>
                      <a:srgbClr val="FF0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2,664</a:t>
                </a:r>
                <a:r>
                  <a:rPr lang="ko-KR" altLang="en-US" sz="3200" dirty="0">
                    <a:solidFill>
                      <a:srgbClr val="FF0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만원</a:t>
                </a: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6780179" y="1110404"/>
                <a:ext cx="5246175" cy="8209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비용구조</a:t>
                </a:r>
                <a:endParaRPr lang="en-US" altLang="ko-KR" sz="4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6807889" y="5148104"/>
              <a:ext cx="5246176" cy="112704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관리비</a:t>
              </a:r>
              <a:r>
                <a:rPr lang="en-US" altLang="ko-KR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+</a:t>
              </a:r>
              <a:r>
                <a:rPr lang="ko-KR" altLang="en-US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마케팅</a:t>
              </a:r>
              <a:endPara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/>
              <a:r>
                <a:rPr lang="en-US" altLang="ko-KR" sz="320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255</a:t>
              </a:r>
              <a:r>
                <a:rPr lang="ko-KR" altLang="en-US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만원</a:t>
              </a:r>
              <a:r>
                <a:rPr lang="en-US" altLang="ko-KR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</a:t>
              </a:r>
              <a:r>
                <a:rPr lang="en-US" altLang="ko-KR" sz="3200" dirty="0">
                  <a:solidFill>
                    <a:srgbClr val="FF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endParaRPr lang="ko-KR" altLang="en-US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40" name="자유형 39"/>
          <p:cNvSpPr/>
          <p:nvPr/>
        </p:nvSpPr>
        <p:spPr>
          <a:xfrm>
            <a:off x="4816719" y="1745581"/>
            <a:ext cx="2000405" cy="3657687"/>
          </a:xfrm>
          <a:custGeom>
            <a:avLst/>
            <a:gdLst>
              <a:gd name="connsiteX0" fmla="*/ 1371600 w 1371600"/>
              <a:gd name="connsiteY0" fmla="*/ 0 h 4426085"/>
              <a:gd name="connsiteX1" fmla="*/ 0 w 1371600"/>
              <a:gd name="connsiteY1" fmla="*/ 826851 h 4426085"/>
              <a:gd name="connsiteX2" fmla="*/ 9728 w 1371600"/>
              <a:gd name="connsiteY2" fmla="*/ 1760706 h 4426085"/>
              <a:gd name="connsiteX3" fmla="*/ 1371600 w 1371600"/>
              <a:gd name="connsiteY3" fmla="*/ 4426085 h 4426085"/>
              <a:gd name="connsiteX4" fmla="*/ 1371600 w 1371600"/>
              <a:gd name="connsiteY4" fmla="*/ 0 h 4426085"/>
              <a:gd name="connsiteX0" fmla="*/ 1390450 w 1390450"/>
              <a:gd name="connsiteY0" fmla="*/ 0 h 4426085"/>
              <a:gd name="connsiteX1" fmla="*/ 0 w 1390450"/>
              <a:gd name="connsiteY1" fmla="*/ 1102163 h 4426085"/>
              <a:gd name="connsiteX2" fmla="*/ 28578 w 1390450"/>
              <a:gd name="connsiteY2" fmla="*/ 1760706 h 4426085"/>
              <a:gd name="connsiteX3" fmla="*/ 1390450 w 1390450"/>
              <a:gd name="connsiteY3" fmla="*/ 4426085 h 4426085"/>
              <a:gd name="connsiteX4" fmla="*/ 1390450 w 1390450"/>
              <a:gd name="connsiteY4" fmla="*/ 0 h 4426085"/>
              <a:gd name="connsiteX0" fmla="*/ 1362459 w 1362459"/>
              <a:gd name="connsiteY0" fmla="*/ 0 h 4426085"/>
              <a:gd name="connsiteX1" fmla="*/ 0 w 1362459"/>
              <a:gd name="connsiteY1" fmla="*/ 1078222 h 4426085"/>
              <a:gd name="connsiteX2" fmla="*/ 587 w 1362459"/>
              <a:gd name="connsiteY2" fmla="*/ 1760706 h 4426085"/>
              <a:gd name="connsiteX3" fmla="*/ 1362459 w 1362459"/>
              <a:gd name="connsiteY3" fmla="*/ 4426085 h 4426085"/>
              <a:gd name="connsiteX4" fmla="*/ 1362459 w 1362459"/>
              <a:gd name="connsiteY4" fmla="*/ 0 h 4426085"/>
              <a:gd name="connsiteX0" fmla="*/ 1362459 w 1371789"/>
              <a:gd name="connsiteY0" fmla="*/ 0 h 4390175"/>
              <a:gd name="connsiteX1" fmla="*/ 0 w 1371789"/>
              <a:gd name="connsiteY1" fmla="*/ 1078222 h 4390175"/>
              <a:gd name="connsiteX2" fmla="*/ 587 w 1371789"/>
              <a:gd name="connsiteY2" fmla="*/ 1760706 h 4390175"/>
              <a:gd name="connsiteX3" fmla="*/ 1371789 w 1371789"/>
              <a:gd name="connsiteY3" fmla="*/ 4390175 h 4390175"/>
              <a:gd name="connsiteX4" fmla="*/ 1362459 w 1371789"/>
              <a:gd name="connsiteY4" fmla="*/ 0 h 4390175"/>
              <a:gd name="connsiteX0" fmla="*/ 1362459 w 1378153"/>
              <a:gd name="connsiteY0" fmla="*/ 0 h 4883441"/>
              <a:gd name="connsiteX1" fmla="*/ 0 w 1378153"/>
              <a:gd name="connsiteY1" fmla="*/ 1078222 h 4883441"/>
              <a:gd name="connsiteX2" fmla="*/ 587 w 1378153"/>
              <a:gd name="connsiteY2" fmla="*/ 1760706 h 4883441"/>
              <a:gd name="connsiteX3" fmla="*/ 1378153 w 1378153"/>
              <a:gd name="connsiteY3" fmla="*/ 4883441 h 4883441"/>
              <a:gd name="connsiteX4" fmla="*/ 1362459 w 1378153"/>
              <a:gd name="connsiteY4" fmla="*/ 0 h 4883441"/>
              <a:gd name="connsiteX0" fmla="*/ 1362459 w 1378153"/>
              <a:gd name="connsiteY0" fmla="*/ 0 h 4883441"/>
              <a:gd name="connsiteX1" fmla="*/ 0 w 1378153"/>
              <a:gd name="connsiteY1" fmla="*/ 1078222 h 4883441"/>
              <a:gd name="connsiteX2" fmla="*/ 19677 w 1378153"/>
              <a:gd name="connsiteY2" fmla="*/ 2377288 h 4883441"/>
              <a:gd name="connsiteX3" fmla="*/ 1378153 w 1378153"/>
              <a:gd name="connsiteY3" fmla="*/ 4883441 h 4883441"/>
              <a:gd name="connsiteX4" fmla="*/ 1362459 w 1378153"/>
              <a:gd name="connsiteY4" fmla="*/ 0 h 488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153" h="4883441">
                <a:moveTo>
                  <a:pt x="1362459" y="0"/>
                </a:moveTo>
                <a:lnTo>
                  <a:pt x="0" y="1078222"/>
                </a:lnTo>
                <a:cubicBezTo>
                  <a:pt x="196" y="1305717"/>
                  <a:pt x="19481" y="2149793"/>
                  <a:pt x="19677" y="2377288"/>
                </a:cubicBezTo>
                <a:lnTo>
                  <a:pt x="1378153" y="4883441"/>
                </a:lnTo>
                <a:cubicBezTo>
                  <a:pt x="1372922" y="3255627"/>
                  <a:pt x="1367690" y="1627814"/>
                  <a:pt x="1362459" y="0"/>
                </a:cubicBezTo>
                <a:close/>
              </a:path>
            </a:pathLst>
          </a:custGeom>
          <a:solidFill>
            <a:srgbClr val="FF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4834930" y="3514621"/>
            <a:ext cx="1974426" cy="2975498"/>
          </a:xfrm>
          <a:custGeom>
            <a:avLst/>
            <a:gdLst>
              <a:gd name="connsiteX0" fmla="*/ 0 w 1381328"/>
              <a:gd name="connsiteY0" fmla="*/ 1001949 h 3910519"/>
              <a:gd name="connsiteX1" fmla="*/ 1342417 w 1381328"/>
              <a:gd name="connsiteY1" fmla="*/ 3910519 h 3910519"/>
              <a:gd name="connsiteX2" fmla="*/ 1381328 w 1381328"/>
              <a:gd name="connsiteY2" fmla="*/ 2684834 h 3910519"/>
              <a:gd name="connsiteX3" fmla="*/ 19456 w 1381328"/>
              <a:gd name="connsiteY3" fmla="*/ 0 h 3910519"/>
              <a:gd name="connsiteX4" fmla="*/ 0 w 1381328"/>
              <a:gd name="connsiteY4" fmla="*/ 1001949 h 3910519"/>
              <a:gd name="connsiteX0" fmla="*/ 0 w 1362855"/>
              <a:gd name="connsiteY0" fmla="*/ 1001949 h 3910519"/>
              <a:gd name="connsiteX1" fmla="*/ 1342417 w 1362855"/>
              <a:gd name="connsiteY1" fmla="*/ 3910519 h 3910519"/>
              <a:gd name="connsiteX2" fmla="*/ 1362855 w 1362855"/>
              <a:gd name="connsiteY2" fmla="*/ 2014866 h 3910519"/>
              <a:gd name="connsiteX3" fmla="*/ 19456 w 1362855"/>
              <a:gd name="connsiteY3" fmla="*/ 0 h 3910519"/>
              <a:gd name="connsiteX4" fmla="*/ 0 w 1362855"/>
              <a:gd name="connsiteY4" fmla="*/ 1001949 h 3910519"/>
              <a:gd name="connsiteX0" fmla="*/ 0 w 1362855"/>
              <a:gd name="connsiteY0" fmla="*/ 1001949 h 3910519"/>
              <a:gd name="connsiteX1" fmla="*/ 1342417 w 1362855"/>
              <a:gd name="connsiteY1" fmla="*/ 3910519 h 3910519"/>
              <a:gd name="connsiteX2" fmla="*/ 1362855 w 1362855"/>
              <a:gd name="connsiteY2" fmla="*/ 2014866 h 3910519"/>
              <a:gd name="connsiteX3" fmla="*/ 19456 w 1362855"/>
              <a:gd name="connsiteY3" fmla="*/ 0 h 3910519"/>
              <a:gd name="connsiteX4" fmla="*/ 0 w 1362855"/>
              <a:gd name="connsiteY4" fmla="*/ 1001949 h 3910519"/>
              <a:gd name="connsiteX0" fmla="*/ 0 w 1362855"/>
              <a:gd name="connsiteY0" fmla="*/ 1001949 h 3229853"/>
              <a:gd name="connsiteX1" fmla="*/ 1351469 w 1362855"/>
              <a:gd name="connsiteY1" fmla="*/ 3229853 h 3229853"/>
              <a:gd name="connsiteX2" fmla="*/ 1362855 w 1362855"/>
              <a:gd name="connsiteY2" fmla="*/ 2014866 h 3229853"/>
              <a:gd name="connsiteX3" fmla="*/ 19456 w 1362855"/>
              <a:gd name="connsiteY3" fmla="*/ 0 h 3229853"/>
              <a:gd name="connsiteX4" fmla="*/ 0 w 1362855"/>
              <a:gd name="connsiteY4" fmla="*/ 1001949 h 3229853"/>
              <a:gd name="connsiteX0" fmla="*/ 0 w 1344751"/>
              <a:gd name="connsiteY0" fmla="*/ 871411 h 3229853"/>
              <a:gd name="connsiteX1" fmla="*/ 1333365 w 1344751"/>
              <a:gd name="connsiteY1" fmla="*/ 3229853 h 3229853"/>
              <a:gd name="connsiteX2" fmla="*/ 1344751 w 1344751"/>
              <a:gd name="connsiteY2" fmla="*/ 2014866 h 3229853"/>
              <a:gd name="connsiteX3" fmla="*/ 1352 w 1344751"/>
              <a:gd name="connsiteY3" fmla="*/ 0 h 3229853"/>
              <a:gd name="connsiteX4" fmla="*/ 0 w 1344751"/>
              <a:gd name="connsiteY4" fmla="*/ 871411 h 3229853"/>
              <a:gd name="connsiteX0" fmla="*/ 0 w 1344751"/>
              <a:gd name="connsiteY0" fmla="*/ 899383 h 3257825"/>
              <a:gd name="connsiteX1" fmla="*/ 1333365 w 1344751"/>
              <a:gd name="connsiteY1" fmla="*/ 3257825 h 3257825"/>
              <a:gd name="connsiteX2" fmla="*/ 1344751 w 1344751"/>
              <a:gd name="connsiteY2" fmla="*/ 2042838 h 3257825"/>
              <a:gd name="connsiteX3" fmla="*/ 1352 w 1344751"/>
              <a:gd name="connsiteY3" fmla="*/ 0 h 3257825"/>
              <a:gd name="connsiteX4" fmla="*/ 0 w 1344751"/>
              <a:gd name="connsiteY4" fmla="*/ 899383 h 3257825"/>
              <a:gd name="connsiteX0" fmla="*/ 0 w 3511979"/>
              <a:gd name="connsiteY0" fmla="*/ 899383 h 3257825"/>
              <a:gd name="connsiteX1" fmla="*/ 1333365 w 3511979"/>
              <a:gd name="connsiteY1" fmla="*/ 3257825 h 3257825"/>
              <a:gd name="connsiteX2" fmla="*/ 3511979 w 3511979"/>
              <a:gd name="connsiteY2" fmla="*/ 1994808 h 3257825"/>
              <a:gd name="connsiteX3" fmla="*/ 1352 w 3511979"/>
              <a:gd name="connsiteY3" fmla="*/ 0 h 3257825"/>
              <a:gd name="connsiteX4" fmla="*/ 0 w 3511979"/>
              <a:gd name="connsiteY4" fmla="*/ 899383 h 3257825"/>
              <a:gd name="connsiteX0" fmla="*/ 0 w 3511979"/>
              <a:gd name="connsiteY0" fmla="*/ 899383 h 3094526"/>
              <a:gd name="connsiteX1" fmla="*/ 3404272 w 3511979"/>
              <a:gd name="connsiteY1" fmla="*/ 3094526 h 3094526"/>
              <a:gd name="connsiteX2" fmla="*/ 3511979 w 3511979"/>
              <a:gd name="connsiteY2" fmla="*/ 1994808 h 3094526"/>
              <a:gd name="connsiteX3" fmla="*/ 1352 w 3511979"/>
              <a:gd name="connsiteY3" fmla="*/ 0 h 3094526"/>
              <a:gd name="connsiteX4" fmla="*/ 0 w 3511979"/>
              <a:gd name="connsiteY4" fmla="*/ 899383 h 3094526"/>
              <a:gd name="connsiteX0" fmla="*/ 0 w 3415658"/>
              <a:gd name="connsiteY0" fmla="*/ 899383 h 3094526"/>
              <a:gd name="connsiteX1" fmla="*/ 3404272 w 3415658"/>
              <a:gd name="connsiteY1" fmla="*/ 3094526 h 3094526"/>
              <a:gd name="connsiteX2" fmla="*/ 3415658 w 3415658"/>
              <a:gd name="connsiteY2" fmla="*/ 1937174 h 3094526"/>
              <a:gd name="connsiteX3" fmla="*/ 1352 w 3415658"/>
              <a:gd name="connsiteY3" fmla="*/ 0 h 3094526"/>
              <a:gd name="connsiteX4" fmla="*/ 0 w 3415658"/>
              <a:gd name="connsiteY4" fmla="*/ 899383 h 3094526"/>
              <a:gd name="connsiteX0" fmla="*/ 0 w 3431711"/>
              <a:gd name="connsiteY0" fmla="*/ 957019 h 3094526"/>
              <a:gd name="connsiteX1" fmla="*/ 3420325 w 3431711"/>
              <a:gd name="connsiteY1" fmla="*/ 3094526 h 3094526"/>
              <a:gd name="connsiteX2" fmla="*/ 3431711 w 3431711"/>
              <a:gd name="connsiteY2" fmla="*/ 1937174 h 3094526"/>
              <a:gd name="connsiteX3" fmla="*/ 17405 w 3431711"/>
              <a:gd name="connsiteY3" fmla="*/ 0 h 3094526"/>
              <a:gd name="connsiteX4" fmla="*/ 0 w 3431711"/>
              <a:gd name="connsiteY4" fmla="*/ 957019 h 30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1711" h="3094526">
                <a:moveTo>
                  <a:pt x="0" y="957019"/>
                </a:moveTo>
                <a:lnTo>
                  <a:pt x="3420325" y="3094526"/>
                </a:lnTo>
                <a:lnTo>
                  <a:pt x="3431711" y="1937174"/>
                </a:lnTo>
                <a:lnTo>
                  <a:pt x="17405" y="0"/>
                </a:lnTo>
                <a:cubicBezTo>
                  <a:pt x="16954" y="290470"/>
                  <a:pt x="451" y="666549"/>
                  <a:pt x="0" y="957019"/>
                </a:cubicBezTo>
                <a:close/>
              </a:path>
            </a:pathLst>
          </a:custGeom>
          <a:solidFill>
            <a:srgbClr val="FFFF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33348" y="1617769"/>
            <a:ext cx="3519003" cy="285489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759825" y="843495"/>
            <a:ext cx="5412789" cy="5652197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034112" y="2013722"/>
            <a:ext cx="5929829" cy="923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순이익</a:t>
            </a:r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=1,936</a:t>
            </a:r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만원</a:t>
            </a:r>
            <a:endParaRPr lang="en-US" altLang="ko-K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839658" y="4200661"/>
            <a:ext cx="4947187" cy="923330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순이익</a:t>
            </a:r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=45</a:t>
            </a:r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만원</a:t>
            </a:r>
            <a:endParaRPr lang="en-US" altLang="ko-KR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111" y="308271"/>
            <a:ext cx="51201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COST &amp; REVENUE</a:t>
            </a:r>
            <a:endParaRPr lang="en-US" altLang="ko-KR" sz="4400" b="1" cap="none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6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0" grpId="0" animBg="1"/>
      <p:bldP spid="41" grpId="0" animBg="1"/>
      <p:bldP spid="9" grpId="0" animBg="1"/>
      <p:bldP spid="46" grpId="0" animBg="1"/>
      <p:bldP spid="4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3623" y="5646496"/>
            <a:ext cx="380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소형드론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제조 기술력의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 최상위권 진입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2080" y="5507996"/>
            <a:ext cx="4026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GPS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수집된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여행 데이터를 활용한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신사업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또는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확장된 사업 개발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080" y="1471989"/>
            <a:ext cx="3922378" cy="3638914"/>
          </a:xfrm>
          <a:prstGeom prst="rect">
            <a:avLst/>
          </a:prstGeom>
        </p:spPr>
      </p:pic>
      <p:pic>
        <p:nvPicPr>
          <p:cNvPr id="28" name="그림 27"/>
          <p:cNvPicPr/>
          <p:nvPr/>
        </p:nvPicPr>
        <p:blipFill>
          <a:blip r:embed="rId3"/>
          <a:stretch>
            <a:fillRect/>
          </a:stretch>
        </p:blipFill>
        <p:spPr>
          <a:xfrm>
            <a:off x="1018144" y="1471989"/>
            <a:ext cx="5656034" cy="390449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4844" y="136652"/>
            <a:ext cx="330680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EXPECTANCY </a:t>
            </a:r>
          </a:p>
          <a:p>
            <a:pPr algn="ctr"/>
            <a:r>
              <a:rPr lang="en-US" altLang="ko-KR" sz="36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EFFECTS</a:t>
            </a:r>
            <a:endParaRPr lang="en-US" altLang="ko-KR" sz="3600" b="1" cap="none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83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3" y="4133850"/>
            <a:ext cx="3921186" cy="2644140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6" y="2736284"/>
            <a:ext cx="2425898" cy="17404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310" y="4191990"/>
            <a:ext cx="1386414" cy="697798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7975" y="2739390"/>
            <a:ext cx="1827505" cy="11049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4528" y="2254082"/>
            <a:ext cx="25410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cap="none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GIF </a:t>
            </a:r>
            <a:r>
              <a:rPr lang="ko-KR" altLang="en-US" sz="2000" b="1" cap="none" spc="50" dirty="0" err="1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드론아이디어톤</a:t>
            </a:r>
            <a:endParaRPr lang="en-US" altLang="ko-KR" sz="2000" b="1" cap="none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71234" y="1244432"/>
            <a:ext cx="243688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창의</a:t>
            </a:r>
            <a:r>
              <a:rPr lang="en-US" altLang="ko-KR" sz="20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ICT</a:t>
            </a:r>
            <a:r>
              <a:rPr lang="ko-KR" altLang="en-US" sz="2000" b="1" spc="50" dirty="0" err="1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공대학술제</a:t>
            </a:r>
            <a:endParaRPr lang="en-US" altLang="ko-KR" sz="2000" b="1" cap="none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03" y="1755388"/>
            <a:ext cx="3035919" cy="40478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9496" y="361676"/>
            <a:ext cx="4296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EXPERIENCE</a:t>
            </a:r>
            <a:endParaRPr lang="en-US" altLang="ko-KR" sz="5400" b="1" cap="none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642621" y="2276168"/>
            <a:ext cx="6133065" cy="4301732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218322" y="3227983"/>
            <a:ext cx="19319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사업 회의</a:t>
            </a:r>
            <a:r>
              <a:rPr lang="en-US" altLang="ko-KR" sz="20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</a:t>
            </a:r>
            <a:r>
              <a:rPr lang="ko-KR" altLang="en-US" sz="20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자문</a:t>
            </a:r>
            <a:endParaRPr lang="en-US" altLang="ko-KR" sz="2000" b="1" cap="none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6" y="3844290"/>
            <a:ext cx="1847074" cy="7372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57267" y="5438775"/>
            <a:ext cx="1013241" cy="13509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6496" y="3659086"/>
            <a:ext cx="1481180" cy="192380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159976" y="209550"/>
            <a:ext cx="25763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실험 및 시제품 제작</a:t>
            </a:r>
            <a:endParaRPr lang="en-US" altLang="ko-KR" sz="2000" b="1" cap="none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647" y="1698171"/>
            <a:ext cx="2407014" cy="134617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6529" y="3804821"/>
            <a:ext cx="1982474" cy="129686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7070" y="4868883"/>
            <a:ext cx="3374004" cy="18948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33281" y="5581403"/>
            <a:ext cx="1475592" cy="118178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26590" y="3124201"/>
            <a:ext cx="1399248" cy="107125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29078" y="3123210"/>
            <a:ext cx="1462723" cy="70633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17475" y="723260"/>
            <a:ext cx="1412175" cy="103014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01175" y="714205"/>
            <a:ext cx="2674422" cy="233404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1334" y="5648325"/>
            <a:ext cx="2025464" cy="113842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16933" y="724395"/>
            <a:ext cx="784242" cy="12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43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336645" y="-436728"/>
            <a:ext cx="13006317" cy="7820167"/>
          </a:xfrm>
          <a:prstGeom prst="rect">
            <a:avLst/>
          </a:prstGeom>
          <a:solidFill>
            <a:schemeClr val="tx1">
              <a:lumMod val="95000"/>
              <a:lumOff val="5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92600" y="2908300"/>
            <a:ext cx="354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491" y="6253870"/>
            <a:ext cx="1603827" cy="54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4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287874" y="1764880"/>
            <a:ext cx="5655770" cy="4198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13744" y="1764880"/>
            <a:ext cx="5458102" cy="4198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3744" y="1764879"/>
            <a:ext cx="5458102" cy="4198277"/>
          </a:xfrm>
          <a:prstGeom prst="rect">
            <a:avLst/>
          </a:prstGeom>
          <a:noFill/>
          <a:ln w="57150"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1650" y="773104"/>
            <a:ext cx="59492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BAYO</a:t>
            </a:r>
            <a:r>
              <a:rPr lang="en-US" altLang="ko-KR" sz="6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is</a:t>
            </a:r>
            <a:endParaRPr lang="ko-KR" altLang="en-US" sz="60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5234" y="5270910"/>
            <a:ext cx="5304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건물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배경에서 사용자의 위치를 분석하여 최적의 구도를 맞춰주는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86" y="1862451"/>
            <a:ext cx="5265486" cy="29618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7478" y="5267250"/>
            <a:ext cx="5833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뛰어난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조종능력을 갖추지 않아도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296" y="1872011"/>
            <a:ext cx="2992359" cy="203524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04" y="3180984"/>
            <a:ext cx="2825792" cy="192195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397" y="2154822"/>
            <a:ext cx="2781048" cy="1756095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6287874" y="1764880"/>
            <a:ext cx="5655770" cy="4198276"/>
          </a:xfrm>
          <a:prstGeom prst="rect">
            <a:avLst/>
          </a:prstGeom>
          <a:noFill/>
          <a:ln w="57150"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-637439" y="1985974"/>
            <a:ext cx="14516669" cy="2490718"/>
            <a:chOff x="-1181669" y="2207176"/>
            <a:chExt cx="14516669" cy="2490718"/>
          </a:xfrm>
        </p:grpSpPr>
        <p:sp>
          <p:nvSpPr>
            <p:cNvPr id="33" name="직사각형 32"/>
            <p:cNvSpPr/>
            <p:nvPr/>
          </p:nvSpPr>
          <p:spPr>
            <a:xfrm>
              <a:off x="-1181669" y="2207176"/>
              <a:ext cx="14516669" cy="249071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44757" y="3086499"/>
              <a:ext cx="108702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ko-KR" altLang="en-US" sz="5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여행자를 위한 자동구도 </a:t>
              </a:r>
              <a:r>
                <a:rPr lang="ko-KR" altLang="en-US" sz="5400" b="1" spc="50" dirty="0" err="1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셀카</a:t>
              </a:r>
              <a:r>
                <a:rPr lang="ko-KR" altLang="en-US" sz="5400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5400" b="1" spc="50" dirty="0" err="1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드론</a:t>
              </a:r>
              <a:endParaRPr lang="ko-KR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38" y="293101"/>
            <a:ext cx="1713840" cy="125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4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206327" y="1273098"/>
            <a:ext cx="5985673" cy="450617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298" y="2592942"/>
            <a:ext cx="2189370" cy="157634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25935" y="1769329"/>
            <a:ext cx="3086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사진의 전문화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835" y="2501287"/>
            <a:ext cx="2397618" cy="161464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26810" y="1769329"/>
            <a:ext cx="2771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드론의</a:t>
            </a:r>
            <a:r>
              <a:rPr lang="ko-KR" altLang="en-US" sz="28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보편화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848" y="359496"/>
            <a:ext cx="44214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CORE VALUE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533" y="182302"/>
            <a:ext cx="1713840" cy="1258262"/>
          </a:xfrm>
          <a:prstGeom prst="rect">
            <a:avLst/>
          </a:prstGeom>
        </p:spPr>
      </p:pic>
      <p:pic>
        <p:nvPicPr>
          <p:cNvPr id="17" name="_x238127752" descr="EMB0000185060f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3099"/>
            <a:ext cx="6206327" cy="450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24153" y="4442239"/>
            <a:ext cx="24497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자동 비행</a:t>
            </a:r>
            <a:endParaRPr lang="ko-KR" altLang="en-US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400835" y="4441874"/>
            <a:ext cx="24497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자동 </a:t>
            </a:r>
            <a:r>
              <a:rPr lang="ko-KR" alt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구도</a:t>
            </a:r>
            <a:endParaRPr lang="ko-KR" altLang="en-US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24153" y="2362128"/>
            <a:ext cx="2449709" cy="2917238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298644" y="2362128"/>
            <a:ext cx="2602001" cy="2917238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24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8289557" y="479885"/>
            <a:ext cx="3670971" cy="1273353"/>
            <a:chOff x="7483065" y="190734"/>
            <a:chExt cx="4368187" cy="1515197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0323" y="190734"/>
              <a:ext cx="2370929" cy="1515197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065" y="708140"/>
              <a:ext cx="1561310" cy="997791"/>
            </a:xfrm>
            <a:prstGeom prst="rect">
              <a:avLst/>
            </a:prstGeom>
          </p:spPr>
        </p:pic>
      </p:grpSp>
      <p:sp>
        <p:nvSpPr>
          <p:cNvPr id="49" name="직사각형 48"/>
          <p:cNvSpPr/>
          <p:nvPr/>
        </p:nvSpPr>
        <p:spPr>
          <a:xfrm>
            <a:off x="8236719" y="0"/>
            <a:ext cx="3677737" cy="15388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CRITICAL</a:t>
            </a:r>
          </a:p>
          <a:p>
            <a:pPr algn="ctr"/>
            <a:r>
              <a:rPr lang="en-US" altLang="ko-KR" sz="40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TECHNOLOGY</a:t>
            </a:r>
            <a:endParaRPr lang="en-US" altLang="ko-KR" sz="4000" b="1" cap="none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4954219"/>
            <a:ext cx="4219575" cy="1903781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9658350" y="5450774"/>
            <a:ext cx="1439636" cy="673803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848137" cy="685800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1" y="2078557"/>
            <a:ext cx="4667249" cy="2194994"/>
          </a:xfrm>
          <a:prstGeom prst="rect">
            <a:avLst/>
          </a:prstGeom>
          <a:effectLst>
            <a:outerShdw blurRad="215900" dist="381000" dir="5880000" sx="69000" sy="6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42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아래쪽 화살표 17"/>
          <p:cNvSpPr/>
          <p:nvPr/>
        </p:nvSpPr>
        <p:spPr>
          <a:xfrm>
            <a:off x="5943600" y="3454400"/>
            <a:ext cx="1284732" cy="3403600"/>
          </a:xfrm>
          <a:prstGeom prst="downArrow">
            <a:avLst>
              <a:gd name="adj1" fmla="val 50000"/>
              <a:gd name="adj2" fmla="val 7358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5956300" y="0"/>
            <a:ext cx="1360932" cy="3403600"/>
          </a:xfrm>
          <a:prstGeom prst="downArrow">
            <a:avLst>
              <a:gd name="adj1" fmla="val 50000"/>
              <a:gd name="adj2" fmla="val 7358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118" y="3416300"/>
            <a:ext cx="5590581" cy="34417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-1"/>
            <a:ext cx="5562601" cy="341850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rcRect l="1" t="1" r="53211" b="5513"/>
          <a:stretch/>
        </p:blipFill>
        <p:spPr>
          <a:xfrm>
            <a:off x="0" y="0"/>
            <a:ext cx="38862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3860800" cy="2146300"/>
          </a:xfrm>
          <a:prstGeom prst="rect">
            <a:avLst/>
          </a:prstGeom>
          <a:solidFill>
            <a:srgbClr val="000000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4572000"/>
            <a:ext cx="3860800" cy="2286000"/>
          </a:xfrm>
          <a:prstGeom prst="rect">
            <a:avLst/>
          </a:prstGeom>
          <a:solidFill>
            <a:srgbClr val="000000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2184400"/>
            <a:ext cx="3860800" cy="2362200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14400" y="2878768"/>
            <a:ext cx="287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영상의 색</a:t>
            </a:r>
            <a:r>
              <a:rPr lang="en-US" altLang="ko-KR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밝기</a:t>
            </a:r>
            <a:r>
              <a:rPr lang="en-US" altLang="ko-KR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방향성에 대한 정보를 취득</a:t>
            </a:r>
            <a:endParaRPr lang="en-US" altLang="ko-KR" b="1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601" y="3498699"/>
            <a:ext cx="343148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9525">
                  <a:noFill/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Saliency Map</a:t>
            </a:r>
            <a:endParaRPr lang="ko-KR" altLang="en-US" sz="3600" b="1" dirty="0">
              <a:ln w="9525">
                <a:noFill/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2" name="아래쪽 화살표 31"/>
          <p:cNvSpPr/>
          <p:nvPr/>
        </p:nvSpPr>
        <p:spPr>
          <a:xfrm rot="16200000">
            <a:off x="13434" y="3020120"/>
            <a:ext cx="655983" cy="682851"/>
          </a:xfrm>
          <a:prstGeom prst="downArrow">
            <a:avLst>
              <a:gd name="adj1" fmla="val 50000"/>
              <a:gd name="adj2" fmla="val 771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51400" y="22860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 w="0"/>
              </a:rPr>
              <a:t>Saliency map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86300" y="3568700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 w="0"/>
              </a:rPr>
              <a:t>피사체 추정결과</a:t>
            </a:r>
            <a:endParaRPr lang="en-US" altLang="ko-KR" b="1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358535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rcRect l="1" t="1" r="53211" b="5513"/>
          <a:stretch/>
        </p:blipFill>
        <p:spPr>
          <a:xfrm>
            <a:off x="0" y="0"/>
            <a:ext cx="38862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3860800" cy="2146300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4572000"/>
            <a:ext cx="3860800" cy="2286000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2184400"/>
            <a:ext cx="3860800" cy="2362200"/>
          </a:xfrm>
          <a:prstGeom prst="rect">
            <a:avLst/>
          </a:prstGeom>
          <a:solidFill>
            <a:schemeClr val="tx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5500" y="2827968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2700">
                  <a:noFill/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특징 라인 인식</a:t>
            </a:r>
            <a:endParaRPr lang="en-US" altLang="ko-KR" b="1" dirty="0">
              <a:ln w="12700">
                <a:noFill/>
              </a:ln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8501" y="3244699"/>
            <a:ext cx="343148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9525">
                  <a:noFill/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Geometric expression</a:t>
            </a:r>
            <a:endParaRPr lang="ko-KR" altLang="en-US" sz="3600" b="1" dirty="0">
              <a:ln w="9525">
                <a:noFill/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2" name="아래쪽 화살표 31"/>
          <p:cNvSpPr/>
          <p:nvPr/>
        </p:nvSpPr>
        <p:spPr>
          <a:xfrm rot="16200000">
            <a:off x="13434" y="5293420"/>
            <a:ext cx="655983" cy="682851"/>
          </a:xfrm>
          <a:prstGeom prst="downArrow">
            <a:avLst>
              <a:gd name="adj1" fmla="val 50000"/>
              <a:gd name="adj2" fmla="val 771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51400" y="22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b="1" dirty="0">
              <a:ln w="0"/>
            </a:endParaRP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13434" y="746820"/>
            <a:ext cx="655983" cy="682851"/>
          </a:xfrm>
          <a:prstGeom prst="downArrow">
            <a:avLst>
              <a:gd name="adj1" fmla="val 50000"/>
              <a:gd name="adj2" fmla="val 7710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06907" y="920234"/>
            <a:ext cx="2199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맑은 고딕" panose="020B0503020000020004" pitchFamily="50" charset="-127"/>
              </a:rPr>
              <a:t>Horizon Detection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8659" y="5492234"/>
            <a:ext cx="2922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맑은 고딕" panose="020B0503020000020004" pitchFamily="50" charset="-127"/>
              </a:rPr>
              <a:t>Vanishing Line Detection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0" y="0"/>
            <a:ext cx="8312150" cy="46336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4305300"/>
            <a:ext cx="4193722" cy="2552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920" y="4305300"/>
            <a:ext cx="4127080" cy="25527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873500" y="1981200"/>
            <a:ext cx="8318500" cy="2336800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031107" y="1999734"/>
            <a:ext cx="5667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 w="0"/>
                <a:latin typeface="맑은 고딕" panose="020B0503020000020004" pitchFamily="50" charset="-127"/>
              </a:rPr>
              <a:t>기하학적 요소 군집화</a:t>
            </a:r>
            <a:r>
              <a:rPr lang="en-US" altLang="ko-KR" sz="1600" b="1" dirty="0">
                <a:ln w="0"/>
                <a:latin typeface="맑은 고딕" panose="020B0503020000020004" pitchFamily="50" charset="-127"/>
              </a:rPr>
              <a:t>, </a:t>
            </a:r>
            <a:r>
              <a:rPr lang="ko-KR" altLang="en-US" sz="1600" b="1" dirty="0">
                <a:ln w="0"/>
                <a:latin typeface="맑은 고딕" panose="020B0503020000020004" pitchFamily="50" charset="-127"/>
              </a:rPr>
              <a:t>분류를 위한 실시간 </a:t>
            </a:r>
            <a:r>
              <a:rPr lang="en-US" altLang="ko-KR" sz="1600" b="1" dirty="0">
                <a:ln w="0"/>
                <a:latin typeface="맑은 고딕" panose="020B0503020000020004" pitchFamily="50" charset="-127"/>
              </a:rPr>
              <a:t>Deep-Learning</a:t>
            </a:r>
            <a:r>
              <a:rPr lang="ko-KR" altLang="en-US" sz="1600" b="1" dirty="0">
                <a:ln w="0"/>
                <a:latin typeface="맑은 고딕" panose="020B0503020000020004" pitchFamily="50" charset="-127"/>
              </a:rPr>
              <a:t> </a:t>
            </a:r>
            <a:endParaRPr lang="ko-KR" altLang="en-US" sz="1600" b="1" dirty="0">
              <a:ln w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100" y="2427747"/>
            <a:ext cx="2920999" cy="178734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3713" y="2425699"/>
            <a:ext cx="2954987" cy="1801708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10086937" y="2641600"/>
            <a:ext cx="2105063" cy="592554"/>
            <a:chOff x="10254107" y="1816100"/>
            <a:chExt cx="2105063" cy="592554"/>
          </a:xfrm>
        </p:grpSpPr>
        <p:sp>
          <p:nvSpPr>
            <p:cNvPr id="34" name="직사각형 33"/>
            <p:cNvSpPr/>
            <p:nvPr/>
          </p:nvSpPr>
          <p:spPr>
            <a:xfrm>
              <a:off x="10254107" y="1885434"/>
              <a:ext cx="21050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n w="0"/>
                  <a:latin typeface="맑은 고딕" panose="020B0503020000020004" pitchFamily="50" charset="-127"/>
                </a:rPr>
                <a:t>군집화</a:t>
              </a:r>
              <a:r>
                <a:rPr lang="en-US" altLang="ko-KR" sz="1400" b="1" dirty="0">
                  <a:ln w="0"/>
                  <a:latin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ln w="0"/>
                  <a:latin typeface="맑은 고딕" panose="020B0503020000020004" pitchFamily="50" charset="-127"/>
                </a:rPr>
                <a:t>분류를 통해 </a:t>
              </a:r>
              <a:endParaRPr lang="en-US" altLang="ko-KR" sz="1400" b="1" dirty="0">
                <a:ln w="0"/>
                <a:latin typeface="맑은 고딕" panose="020B0503020000020004" pitchFamily="50" charset="-127"/>
              </a:endParaRPr>
            </a:p>
            <a:p>
              <a:r>
                <a:rPr lang="ko-KR" altLang="en-US" sz="1400" b="1" dirty="0">
                  <a:ln w="0"/>
                  <a:latin typeface="맑은 고딕" panose="020B0503020000020004" pitchFamily="50" charset="-127"/>
                </a:rPr>
                <a:t>학습된 기하학적 요소들</a:t>
              </a:r>
              <a:endParaRPr lang="ko-KR" altLang="en-US" sz="1400" b="1" dirty="0">
                <a:ln w="0"/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H="1">
              <a:off x="10300034" y="1816100"/>
              <a:ext cx="161256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10045366" y="3670300"/>
            <a:ext cx="2321431" cy="558800"/>
            <a:chOff x="10210800" y="1955800"/>
            <a:chExt cx="2321431" cy="558800"/>
          </a:xfrm>
        </p:grpSpPr>
        <p:sp>
          <p:nvSpPr>
            <p:cNvPr id="41" name="직사각형 40"/>
            <p:cNvSpPr/>
            <p:nvPr/>
          </p:nvSpPr>
          <p:spPr>
            <a:xfrm>
              <a:off x="10254107" y="1961634"/>
              <a:ext cx="227812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ln w="0"/>
                  <a:latin typeface="맑은 고딕" panose="020B0503020000020004" pitchFamily="50" charset="-127"/>
                </a:rPr>
                <a:t>BAYO </a:t>
              </a:r>
              <a:r>
                <a:rPr lang="ko-KR" altLang="en-US" sz="1400" b="1" dirty="0">
                  <a:ln w="0"/>
                  <a:latin typeface="맑은 고딕" panose="020B0503020000020004" pitchFamily="50" charset="-127"/>
                </a:rPr>
                <a:t>알고리즘이 판단한 </a:t>
              </a:r>
              <a:endParaRPr lang="en-US" altLang="ko-KR" sz="1400" b="1" dirty="0">
                <a:ln w="0"/>
                <a:latin typeface="맑은 고딕" panose="020B0503020000020004" pitchFamily="50" charset="-127"/>
              </a:endParaRPr>
            </a:p>
            <a:p>
              <a:r>
                <a:rPr lang="ko-KR" altLang="en-US" sz="1400" b="1" dirty="0">
                  <a:ln w="0"/>
                  <a:solidFill>
                    <a:srgbClr val="C00000"/>
                  </a:solidFill>
                  <a:latin typeface="맑은 고딕" panose="020B0503020000020004" pitchFamily="50" charset="-127"/>
                </a:rPr>
                <a:t>소실점</a:t>
              </a:r>
              <a:r>
                <a:rPr lang="ko-KR" altLang="en-US" sz="1400" b="1" dirty="0">
                  <a:ln w="0"/>
                  <a:latin typeface="맑은 고딕" panose="020B0503020000020004" pitchFamily="50" charset="-127"/>
                </a:rPr>
                <a:t>과 </a:t>
              </a:r>
              <a:r>
                <a:rPr lang="ko-KR" altLang="en-US" sz="1400" b="1" dirty="0">
                  <a:ln w="0"/>
                  <a:solidFill>
                    <a:srgbClr val="007E00"/>
                  </a:solidFill>
                  <a:latin typeface="맑은 고딕" panose="020B0503020000020004" pitchFamily="50" charset="-127"/>
                </a:rPr>
                <a:t>수평선</a:t>
              </a:r>
              <a:endParaRPr lang="ko-KR" altLang="en-US" sz="1400" b="1" dirty="0">
                <a:ln w="0"/>
                <a:solidFill>
                  <a:srgbClr val="007E00"/>
                </a:solidFill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0210800" y="1955800"/>
              <a:ext cx="334" cy="5588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9450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직선 연결선 50"/>
          <p:cNvCxnSpPr/>
          <p:nvPr/>
        </p:nvCxnSpPr>
        <p:spPr>
          <a:xfrm>
            <a:off x="7542891" y="1630951"/>
            <a:ext cx="0" cy="517598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327805" y="3003467"/>
            <a:ext cx="3367813" cy="994443"/>
            <a:chOff x="800648" y="1310154"/>
            <a:chExt cx="2921121" cy="823446"/>
          </a:xfrm>
          <a:solidFill>
            <a:schemeClr val="bg1"/>
          </a:solidFill>
        </p:grpSpPr>
        <p:sp>
          <p:nvSpPr>
            <p:cNvPr id="26" name="직사각형 25"/>
            <p:cNvSpPr/>
            <p:nvPr/>
          </p:nvSpPr>
          <p:spPr>
            <a:xfrm>
              <a:off x="800648" y="1310154"/>
              <a:ext cx="2921121" cy="823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2311" y="1427737"/>
              <a:ext cx="2737794" cy="5861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영상의 색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밝기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방향성에 대한 정보를 취득</a:t>
              </a:r>
              <a:endPara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820833" y="1835138"/>
            <a:ext cx="3427021" cy="823446"/>
            <a:chOff x="4300610" y="1179742"/>
            <a:chExt cx="2921121" cy="823446"/>
          </a:xfrm>
          <a:solidFill>
            <a:schemeClr val="bg1"/>
          </a:solidFill>
        </p:grpSpPr>
        <p:sp>
          <p:nvSpPr>
            <p:cNvPr id="30" name="직사각형 29"/>
            <p:cNvSpPr/>
            <p:nvPr/>
          </p:nvSpPr>
          <p:spPr>
            <a:xfrm>
              <a:off x="4300610" y="1179742"/>
              <a:ext cx="2921121" cy="823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02562" y="1357652"/>
              <a:ext cx="2578042" cy="4676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특징 </a:t>
              </a:r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LINE </a:t>
              </a:r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인식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27805" y="1835138"/>
            <a:ext cx="3365324" cy="823446"/>
            <a:chOff x="800648" y="1310154"/>
            <a:chExt cx="2921121" cy="823446"/>
          </a:xfrm>
          <a:solidFill>
            <a:schemeClr val="bg1"/>
          </a:solidFill>
        </p:grpSpPr>
        <p:sp>
          <p:nvSpPr>
            <p:cNvPr id="34" name="직사각형 33"/>
            <p:cNvSpPr/>
            <p:nvPr/>
          </p:nvSpPr>
          <p:spPr>
            <a:xfrm>
              <a:off x="800648" y="1310154"/>
              <a:ext cx="2921121" cy="8234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36373" y="1488063"/>
              <a:ext cx="2595824" cy="4676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관심 </a:t>
              </a:r>
              <a:r>
                <a: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OBJECT </a:t>
              </a:r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인식</a:t>
              </a: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396059" y="5086199"/>
            <a:ext cx="307352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Saliency Map</a:t>
            </a:r>
            <a:endParaRPr lang="ko-KR" altLang="en-US" sz="2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847505" y="1688583"/>
            <a:ext cx="3945828" cy="4578041"/>
            <a:chOff x="892311" y="1292515"/>
            <a:chExt cx="2921121" cy="1846034"/>
          </a:xfrm>
        </p:grpSpPr>
        <p:sp>
          <p:nvSpPr>
            <p:cNvPr id="42" name="직사각형 41"/>
            <p:cNvSpPr/>
            <p:nvPr/>
          </p:nvSpPr>
          <p:spPr>
            <a:xfrm>
              <a:off x="892311" y="1292515"/>
              <a:ext cx="2921121" cy="1846034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83975" y="1351911"/>
              <a:ext cx="2737794" cy="905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 영상을 분배하여 관심오브젝트의 위치 재 배치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457200" indent="-457200">
                <a:buFont typeface="+mj-lt"/>
                <a:buAutoNum type="arabicPeriod"/>
              </a:pP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배경의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LINE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기존 학습시킨 최적구도의 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FORM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유사도를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높임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153135" y="4864350"/>
            <a:ext cx="3334566" cy="823446"/>
            <a:chOff x="800648" y="1310154"/>
            <a:chExt cx="2921121" cy="823446"/>
          </a:xfrm>
        </p:grpSpPr>
        <p:sp>
          <p:nvSpPr>
            <p:cNvPr id="45" name="직사각형 44"/>
            <p:cNvSpPr/>
            <p:nvPr/>
          </p:nvSpPr>
          <p:spPr>
            <a:xfrm>
              <a:off x="800648" y="1310154"/>
              <a:ext cx="2921121" cy="82344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92311" y="1488063"/>
              <a:ext cx="27377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변경 위치 좌표 전송</a:t>
              </a:r>
            </a:p>
          </p:txBody>
        </p:sp>
      </p:grpSp>
      <p:sp>
        <p:nvSpPr>
          <p:cNvPr id="47" name="오른쪽 화살표 46"/>
          <p:cNvSpPr/>
          <p:nvPr/>
        </p:nvSpPr>
        <p:spPr>
          <a:xfrm rot="5400000">
            <a:off x="9531661" y="4022211"/>
            <a:ext cx="577515" cy="91160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411203" y="4932311"/>
            <a:ext cx="407331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1. Horizon Detection</a:t>
            </a:r>
          </a:p>
          <a:p>
            <a:r>
              <a:rPr lang="en-US" altLang="ko-KR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2. Primary Line Detection</a:t>
            </a:r>
            <a:endParaRPr lang="ko-KR" altLang="en-US" sz="2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6" name="아래쪽 화살표 55"/>
          <p:cNvSpPr/>
          <p:nvPr/>
        </p:nvSpPr>
        <p:spPr>
          <a:xfrm>
            <a:off x="1604827" y="4175820"/>
            <a:ext cx="655983" cy="68285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>
            <a:off x="5103703" y="2844045"/>
            <a:ext cx="655983" cy="201462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7364625" y="3319073"/>
            <a:ext cx="577515" cy="911601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871" y="137680"/>
            <a:ext cx="1412462" cy="1671180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42679" y="308479"/>
            <a:ext cx="29236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16931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452608"/>
            <a:ext cx="12192000" cy="540539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904" y="1544143"/>
            <a:ext cx="6759376" cy="372318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58" y="405651"/>
            <a:ext cx="8902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USER EXPERIENCE(</a:t>
            </a:r>
            <a:r>
              <a:rPr lang="ko-KR" altLang="en-US" sz="54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표준화</a:t>
            </a:r>
            <a:r>
              <a:rPr lang="en-US" altLang="ko-KR" sz="54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400" b="1" cap="none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줄무늬가 있는 오른쪽 화살표 6"/>
          <p:cNvSpPr/>
          <p:nvPr/>
        </p:nvSpPr>
        <p:spPr>
          <a:xfrm>
            <a:off x="4885811" y="5734050"/>
            <a:ext cx="648214" cy="527766"/>
          </a:xfrm>
          <a:prstGeom prst="stripedRightArrow">
            <a:avLst/>
          </a:prstGeom>
          <a:solidFill>
            <a:srgbClr val="FF0000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8" y="4265503"/>
            <a:ext cx="4651827" cy="2001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7" y="1547206"/>
            <a:ext cx="4658598" cy="261883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15000" y="5500211"/>
            <a:ext cx="79248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최적 촬영 거리 선정 결과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카메라 각도 </a:t>
            </a:r>
            <a:r>
              <a:rPr lang="en-US" altLang="ko-KR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 변경 시</a:t>
            </a:r>
            <a:r>
              <a:rPr lang="en-US" altLang="ko-KR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전체영상의 </a:t>
            </a:r>
            <a:r>
              <a:rPr lang="en-US" altLang="ko-KR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¼ </a:t>
            </a:r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만큼 인물이 이동</a:t>
            </a:r>
            <a:endParaRPr lang="en-US" altLang="ko-KR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인물의 세로길이가 전체영상의 세로길이의 약 </a:t>
            </a:r>
            <a:r>
              <a:rPr lang="en-US" altLang="ko-KR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1/4 </a:t>
            </a:r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</a:t>
            </a:r>
            <a:endParaRPr lang="en-US" altLang="ko-KR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463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53" y="2549580"/>
            <a:ext cx="4067007" cy="28358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579" y="270294"/>
            <a:ext cx="1766693" cy="1766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736" y="858519"/>
            <a:ext cx="1865362" cy="11921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6059" y="396854"/>
            <a:ext cx="4140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PROTOTYPE</a:t>
            </a:r>
            <a:endParaRPr lang="en-US" altLang="ko-KR" sz="5400" b="1" cap="none" spc="50" dirty="0">
              <a:ln w="0"/>
              <a:solidFill>
                <a:schemeClr val="accent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위로 구부러진 화살표 9"/>
          <p:cNvSpPr/>
          <p:nvPr/>
        </p:nvSpPr>
        <p:spPr>
          <a:xfrm>
            <a:off x="738151" y="4159045"/>
            <a:ext cx="4502444" cy="984667"/>
          </a:xfrm>
          <a:prstGeom prst="curved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위로 구부러진 화살표 10"/>
          <p:cNvSpPr/>
          <p:nvPr/>
        </p:nvSpPr>
        <p:spPr>
          <a:xfrm rot="16200000">
            <a:off x="2527464" y="3093715"/>
            <a:ext cx="2197326" cy="711881"/>
          </a:xfrm>
          <a:prstGeom prst="curved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위로 구부러진 화살표 12"/>
          <p:cNvSpPr/>
          <p:nvPr/>
        </p:nvSpPr>
        <p:spPr>
          <a:xfrm rot="15807961" flipV="1">
            <a:off x="490679" y="3379658"/>
            <a:ext cx="1392273" cy="487895"/>
          </a:xfrm>
          <a:prstGeom prst="curved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줄무늬가 있는 오른쪽 화살표 13"/>
          <p:cNvSpPr/>
          <p:nvPr/>
        </p:nvSpPr>
        <p:spPr>
          <a:xfrm>
            <a:off x="5667742" y="2904231"/>
            <a:ext cx="845575" cy="900853"/>
          </a:xfrm>
          <a:prstGeom prst="striped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줄무늬가 있는 오른쪽 화살표 14"/>
          <p:cNvSpPr/>
          <p:nvPr/>
        </p:nvSpPr>
        <p:spPr>
          <a:xfrm flipH="1">
            <a:off x="5540202" y="3987523"/>
            <a:ext cx="918043" cy="900853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1738037">
            <a:off x="7315989" y="3287864"/>
            <a:ext cx="2110614" cy="2037697"/>
          </a:xfrm>
          <a:prstGeom prst="triangle">
            <a:avLst/>
          </a:prstGeom>
          <a:solidFill>
            <a:schemeClr val="tx1">
              <a:lumMod val="50000"/>
              <a:lumOff val="5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10" y="2413031"/>
            <a:ext cx="4540297" cy="21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9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436</Words>
  <Application>Microsoft Office PowerPoint</Application>
  <PresentationFormat>와이드스크린</PresentationFormat>
  <Paragraphs>186</Paragraphs>
  <Slides>14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HY헤드라인M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김현지</dc:creator>
  <cp:lastModifiedBy>오성기</cp:lastModifiedBy>
  <cp:revision>213</cp:revision>
  <dcterms:created xsi:type="dcterms:W3CDTF">2016-07-28T12:12:13Z</dcterms:created>
  <dcterms:modified xsi:type="dcterms:W3CDTF">2016-11-27T18:37:36Z</dcterms:modified>
</cp:coreProperties>
</file>